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4" r:id="rId2"/>
    <p:sldMasterId id="2147483686" r:id="rId3"/>
    <p:sldMasterId id="2147483699" r:id="rId4"/>
  </p:sldMasterIdLst>
  <p:notesMasterIdLst>
    <p:notesMasterId r:id="rId28"/>
  </p:notesMasterIdLst>
  <p:sldIdLst>
    <p:sldId id="287" r:id="rId5"/>
    <p:sldId id="343" r:id="rId6"/>
    <p:sldId id="328" r:id="rId7"/>
    <p:sldId id="342" r:id="rId8"/>
    <p:sldId id="345" r:id="rId9"/>
    <p:sldId id="348" r:id="rId10"/>
    <p:sldId id="346" r:id="rId11"/>
    <p:sldId id="347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8" r:id="rId21"/>
    <p:sldId id="314" r:id="rId22"/>
    <p:sldId id="357" r:id="rId23"/>
    <p:sldId id="359" r:id="rId24"/>
    <p:sldId id="344" r:id="rId25"/>
    <p:sldId id="360" r:id="rId26"/>
    <p:sldId id="36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87" autoAdjust="0"/>
    <p:restoredTop sz="92597"/>
  </p:normalViewPr>
  <p:slideViewPr>
    <p:cSldViewPr snapToGrid="0" snapToObjects="1">
      <p:cViewPr varScale="1">
        <p:scale>
          <a:sx n="138" d="100"/>
          <a:sy n="138" d="100"/>
        </p:scale>
        <p:origin x="112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arroll/Desktop/StDe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arroll/Desktop/StDe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Sheet1!$D$3:$D$18</c:f>
              <c:numCache>
                <c:formatCode>General</c:formatCode>
                <c:ptCount val="16"/>
                <c:pt idx="0">
                  <c:v>10</c:v>
                </c:pt>
                <c:pt idx="1">
                  <c:v>14</c:v>
                </c:pt>
                <c:pt idx="2">
                  <c:v>18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34</c:v>
                </c:pt>
                <c:pt idx="7">
                  <c:v>38</c:v>
                </c:pt>
                <c:pt idx="8">
                  <c:v>42</c:v>
                </c:pt>
                <c:pt idx="9">
                  <c:v>46</c:v>
                </c:pt>
                <c:pt idx="10">
                  <c:v>50</c:v>
                </c:pt>
                <c:pt idx="11">
                  <c:v>54</c:v>
                </c:pt>
                <c:pt idx="12">
                  <c:v>58</c:v>
                </c:pt>
                <c:pt idx="13">
                  <c:v>62</c:v>
                </c:pt>
                <c:pt idx="14">
                  <c:v>66</c:v>
                </c:pt>
                <c:pt idx="15">
                  <c:v>70</c:v>
                </c:pt>
              </c:numCache>
            </c:numRef>
          </c:cat>
          <c:val>
            <c:numRef>
              <c:f>Sheet1!$E$3:$E$18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7</c:v>
                </c:pt>
                <c:pt idx="7">
                  <c:v>4</c:v>
                </c:pt>
                <c:pt idx="8">
                  <c:v>3</c:v>
                </c:pt>
                <c:pt idx="9">
                  <c:v>5</c:v>
                </c:pt>
                <c:pt idx="10">
                  <c:v>5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1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13-3D41-8FF5-90579599A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36210512"/>
        <c:axId val="-580458688"/>
      </c:barChart>
      <c:catAx>
        <c:axId val="-63621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80458688"/>
        <c:crosses val="autoZero"/>
        <c:auto val="1"/>
        <c:lblAlgn val="ctr"/>
        <c:lblOffset val="100"/>
        <c:noMultiLvlLbl val="0"/>
      </c:catAx>
      <c:valAx>
        <c:axId val="-580458688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3621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Sheet1!$A$3:$A$18</c:f>
              <c:numCache>
                <c:formatCode>General</c:formatCode>
                <c:ptCount val="16"/>
                <c:pt idx="0">
                  <c:v>10</c:v>
                </c:pt>
                <c:pt idx="1">
                  <c:v>14</c:v>
                </c:pt>
                <c:pt idx="2">
                  <c:v>18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34</c:v>
                </c:pt>
                <c:pt idx="7">
                  <c:v>38</c:v>
                </c:pt>
                <c:pt idx="8">
                  <c:v>42</c:v>
                </c:pt>
                <c:pt idx="9">
                  <c:v>46</c:v>
                </c:pt>
                <c:pt idx="10">
                  <c:v>50</c:v>
                </c:pt>
                <c:pt idx="11">
                  <c:v>54</c:v>
                </c:pt>
                <c:pt idx="12">
                  <c:v>58</c:v>
                </c:pt>
                <c:pt idx="13">
                  <c:v>62</c:v>
                </c:pt>
                <c:pt idx="14">
                  <c:v>66</c:v>
                </c:pt>
                <c:pt idx="15">
                  <c:v>70</c:v>
                </c:pt>
              </c:numCache>
            </c:numRef>
          </c:cat>
          <c:val>
            <c:numRef>
              <c:f>Sheet1!$B$3:$B$18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7</c:v>
                </c:pt>
                <c:pt idx="6">
                  <c:v>5</c:v>
                </c:pt>
                <c:pt idx="7">
                  <c:v>9</c:v>
                </c:pt>
                <c:pt idx="8">
                  <c:v>7</c:v>
                </c:pt>
                <c:pt idx="9">
                  <c:v>6</c:v>
                </c:pt>
                <c:pt idx="10">
                  <c:v>3</c:v>
                </c:pt>
                <c:pt idx="11">
                  <c:v>4</c:v>
                </c:pt>
                <c:pt idx="12">
                  <c:v>2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5B-4A45-9F47-E741806D2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81684352"/>
        <c:axId val="-581588304"/>
      </c:barChart>
      <c:catAx>
        <c:axId val="-58168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81588304"/>
        <c:crosses val="autoZero"/>
        <c:auto val="1"/>
        <c:lblAlgn val="ctr"/>
        <c:lblOffset val="100"/>
        <c:noMultiLvlLbl val="0"/>
      </c:catAx>
      <c:valAx>
        <c:axId val="-58158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81684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/>
              </a:defRPr>
            </a:lvl1pPr>
          </a:lstStyle>
          <a:p>
            <a:fld id="{F9355911-6E50-3444-A524-B78228B2660E}" type="datetimeFigureOut">
              <a:rPr lang="en-US" smtClean="0"/>
              <a:pPr/>
              <a:t>10/29/18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"/>
              </a:defRPr>
            </a:lvl1pPr>
          </a:lstStyle>
          <a:p>
            <a:fld id="{2C5DAE4A-42EE-7B45-B922-BC6582CC5F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1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73FA7A7-A9D0-444B-B4DD-1D87DFCC9778}" type="slidenum">
              <a:rPr lang="en-US" sz="1200">
                <a:latin typeface="Times" charset="0"/>
              </a:rPr>
              <a:pPr eaLnBrk="1" hangingPunct="1"/>
              <a:t>6</a:t>
            </a:fld>
            <a:endParaRPr lang="en-US" sz="1200">
              <a:latin typeface="Times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2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DAE4A-42EE-7B45-B922-BC6582CC5F7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19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0D4FFB7-90D5-444C-AFF1-BDC97266BEDE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360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3126EED-E6B1-C045-9B24-AD2E78AC0871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421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3126EED-E6B1-C045-9B24-AD2E78AC0871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1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0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8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08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FAE0D-2585-6845-834C-E21FBE7F8F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04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88901-787F-344E-B79B-8013B1483B53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07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75F4-D9B0-9949-AF58-20562BEC5CA0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6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8ED6-3D68-CF4D-B7B3-0D801EE35C99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7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8BF4-5B81-C249-A135-92814F27EFE5}" type="datetime1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18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378BD-2560-6B4E-96F3-C8F44EF4736B}" type="datetime1">
              <a:rPr lang="en-US" smtClean="0"/>
              <a:t>10/29/18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8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5936-12E8-224F-8425-5CEC53A29D84}" type="datetime1">
              <a:rPr lang="en-US" smtClean="0"/>
              <a:t>10/29/18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08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EA1-A4FA-EB41-AE5B-B5D61FAA2D6E}" type="datetime1">
              <a:rPr lang="en-US" smtClean="0"/>
              <a:t>10/29/18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69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2FFD-79CE-214C-ACB2-A390CB660CFD}" type="datetime1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814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ED70-55FD-4649-8B84-4E7143A6FF5F}" type="datetime1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74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3654-0DEC-A946-92A7-E75F8540CE43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46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04D6-675B-B94F-AD13-0E9CA81EE5EB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3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FAE0D-2585-6845-834C-E21FBE7F8F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040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09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694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650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21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7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650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894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147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762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789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879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080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88901-787F-344E-B79B-8013B1483B53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076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75F4-D9B0-9949-AF58-20562BEC5CA0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61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8ED6-3D68-CF4D-B7B3-0D801EE35C99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70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8BF4-5B81-C249-A135-92814F27EFE5}" type="datetime1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18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21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378BD-2560-6B4E-96F3-C8F44EF4736B}" type="datetime1">
              <a:rPr lang="en-US" smtClean="0"/>
              <a:t>10/29/18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89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5936-12E8-224F-8425-5CEC53A29D84}" type="datetime1">
              <a:rPr lang="en-US" smtClean="0"/>
              <a:t>10/29/18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089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EA1-A4FA-EB41-AE5B-B5D61FAA2D6E}" type="datetime1">
              <a:rPr lang="en-US" smtClean="0"/>
              <a:t>10/29/18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71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2FFD-79CE-214C-ACB2-A390CB660CFD}" type="datetime1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814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ED70-55FD-4649-8B84-4E7143A6FF5F}" type="datetime1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74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3654-0DEC-A946-92A7-E75F8540CE43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463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04D6-675B-B94F-AD13-0E9CA81EE5EB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7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8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1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7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7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3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402B011D-638F-A347-AF3B-09F42E0D44BF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109B6C44-F547-D74C-8E70-6C95F37CE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9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711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8F43FAEA-FEFC-B94E-9D04-237F99B168A8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3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402B011D-638F-A347-AF3B-09F42E0D44BF}" type="datetime1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109B6C44-F547-D74C-8E70-6C95F37CE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9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NUL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NUL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Descriptive Statistics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6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96275" cy="2924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containers have a logical order. The order of the containers conveys information.</a:t>
            </a:r>
          </a:p>
          <a:p>
            <a:r>
              <a:rPr lang="en-US" dirty="0"/>
              <a:t>The containers are in order and the distance between the contains is equal.</a:t>
            </a:r>
          </a:p>
          <a:p>
            <a:r>
              <a:rPr lang="en-US" dirty="0"/>
              <a:t>Mean is the measure of central tendency that conveys the most information. Mode and median can be used also.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50" y="4746625"/>
            <a:ext cx="1301750" cy="1301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610" y="4746625"/>
            <a:ext cx="1301750" cy="1301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970" y="4746625"/>
            <a:ext cx="1301750" cy="1301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330" y="4746625"/>
            <a:ext cx="1301750" cy="1301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690" y="4746625"/>
            <a:ext cx="1301750" cy="1301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050" y="4746625"/>
            <a:ext cx="1301750" cy="13017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3250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inch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0565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 inches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91205" y="6134100"/>
            <a:ext cx="1377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 inches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35195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 inches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12510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 inches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89825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 inches …</a:t>
            </a:r>
          </a:p>
        </p:txBody>
      </p:sp>
    </p:spTree>
    <p:extLst>
      <p:ext uri="{BB962C8B-B14F-4D97-AF65-F5344CB8AC3E}">
        <p14:creationId xmlns:p14="http://schemas.microsoft.com/office/powerpoint/2010/main" val="1959748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512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A Special Case of Interval Scales</a:t>
            </a:r>
            <a:br>
              <a:rPr lang="en-US" sz="3600" dirty="0"/>
            </a:br>
            <a:r>
              <a:rPr lang="en-US" dirty="0"/>
              <a:t>Non-Ratio Scales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15515"/>
            <a:ext cx="6908800" cy="4600911"/>
          </a:xfrm>
        </p:spPr>
        <p:txBody>
          <a:bodyPr>
            <a:normAutofit/>
          </a:bodyPr>
          <a:lstStyle/>
          <a:p>
            <a:r>
              <a:rPr lang="en-US" dirty="0"/>
              <a:t>Interval scales that have no “zero” point.</a:t>
            </a:r>
          </a:p>
          <a:p>
            <a:r>
              <a:rPr lang="en-US" dirty="0"/>
              <a:t>Most measures of cognitive ability are non-ratio scales.</a:t>
            </a:r>
          </a:p>
          <a:p>
            <a:r>
              <a:rPr lang="en-US" dirty="0"/>
              <a:t>It is not appropriate to make ratio statements about measures of cognitive ability.</a:t>
            </a:r>
          </a:p>
        </p:txBody>
      </p:sp>
    </p:spTree>
    <p:extLst>
      <p:ext uri="{BB962C8B-B14F-4D97-AF65-F5344CB8AC3E}">
        <p14:creationId xmlns:p14="http://schemas.microsoft.com/office/powerpoint/2010/main" val="2364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0236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Ratio Scales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3522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“zero” on an interval scale represents an absence of the thing being measured it is called a </a:t>
            </a:r>
            <a:r>
              <a:rPr lang="en-US" i="1" dirty="0"/>
              <a:t>ratio</a:t>
            </a:r>
            <a:r>
              <a:rPr lang="en-US" dirty="0"/>
              <a:t> scale.</a:t>
            </a:r>
          </a:p>
          <a:p>
            <a:pPr lvl="1"/>
            <a:r>
              <a:rPr lang="en-US" dirty="0"/>
              <a:t>i.e., 80 centimeters is twice as long as 40 centimeters.</a:t>
            </a:r>
          </a:p>
          <a:p>
            <a:r>
              <a:rPr lang="en-US" dirty="0"/>
              <a:t>You are unlikely to ever statistically deal with ratio and non-ratio scales differently but it still important to know the difference to avoid making ratio statements about non-ratio data.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266966" y="190062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5668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Variability (nominal)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/>
              <a:t>Since nominal variables are often used as grouping variables (independent) reporting variation is not important</a:t>
            </a:r>
          </a:p>
          <a:p>
            <a:r>
              <a:rPr lang="en-US" dirty="0"/>
              <a:t>Nominal scales use measures of dispersion</a:t>
            </a:r>
          </a:p>
          <a:p>
            <a:r>
              <a:rPr lang="en-US" dirty="0"/>
              <a:t>Index of Qualitative Variation (IQV): 0 (all in one container to 1 (equal in all containers)</a:t>
            </a:r>
          </a:p>
          <a:p>
            <a:pPr marL="457200" lvl="1" indent="0">
              <a:buNone/>
            </a:pPr>
            <a:r>
              <a:rPr lang="en-US" i="1" dirty="0"/>
              <a:t>Search for IQV calculator</a:t>
            </a:r>
          </a:p>
        </p:txBody>
      </p:sp>
    </p:spTree>
    <p:extLst>
      <p:ext uri="{BB962C8B-B14F-4D97-AF65-F5344CB8AC3E}">
        <p14:creationId xmlns:p14="http://schemas.microsoft.com/office/powerpoint/2010/main" val="766020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Variability (ordinal)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8725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/>
              <a:t>Range: distance between high and low value</a:t>
            </a:r>
          </a:p>
          <a:p>
            <a:pPr marL="0" lvl="1" indent="0" algn="ctr">
              <a:buNone/>
            </a:pPr>
            <a:r>
              <a:rPr lang="en-US" sz="3200" i="1" dirty="0"/>
              <a:t>OR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/>
              <a:t>Quartiles: split the ordered data into 4 equal sized groups (the same number in each group)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/>
              <a:t>Report the inter-quartile range (IQR): 25% point to 75% point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/>
              <a:t>… median equals 10  (IQR = 7-15).</a:t>
            </a:r>
          </a:p>
          <a:p>
            <a:pPr marL="742950" lvl="2" indent="-342900"/>
            <a:r>
              <a:rPr lang="en-US" dirty="0"/>
              <a:t>Note that the median will not necessarily be half way between the 25% and 75% points.</a:t>
            </a:r>
          </a:p>
          <a:p>
            <a:pPr marL="342900" lvl="1" indent="-342900">
              <a:buFont typeface="Arial"/>
              <a:buChar char="•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0739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Variability (interval)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/>
              <a:t>Standard deviation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/>
              <a:t>Compute the average distance that all responses are from the mean</a:t>
            </a:r>
          </a:p>
          <a:p>
            <a:pPr marL="342900" lvl="1" indent="-342900">
              <a:buFont typeface="Arial"/>
              <a:buChar char="•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7438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338328" y="5120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0"/>
          <a:ext cx="825500" cy="20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338328" y="33832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499360" y="301752"/>
            <a:ext cx="0" cy="6035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276850" y="847725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sample size.</a:t>
            </a:r>
          </a:p>
          <a:p>
            <a:r>
              <a:rPr lang="en-US" dirty="0"/>
              <a:t>Approximately the same mean.</a:t>
            </a:r>
          </a:p>
          <a:p>
            <a:endParaRPr lang="en-US" dirty="0"/>
          </a:p>
          <a:p>
            <a:r>
              <a:rPr lang="en-US" dirty="0"/>
              <a:t>Which one has the larger standard deviation?</a:t>
            </a:r>
          </a:p>
        </p:txBody>
      </p:sp>
    </p:spTree>
    <p:extLst>
      <p:ext uri="{BB962C8B-B14F-4D97-AF65-F5344CB8AC3E}">
        <p14:creationId xmlns:p14="http://schemas.microsoft.com/office/powerpoint/2010/main" val="77859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Descriptive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8675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general, three numbers are always reported</a:t>
            </a:r>
          </a:p>
          <a:p>
            <a:pPr lvl="1"/>
            <a:r>
              <a:rPr lang="en-US" dirty="0"/>
              <a:t>Measure of central tendency</a:t>
            </a:r>
          </a:p>
          <a:p>
            <a:pPr lvl="1"/>
            <a:r>
              <a:rPr lang="en-US" dirty="0"/>
              <a:t>Measure of variability</a:t>
            </a:r>
          </a:p>
          <a:p>
            <a:pPr lvl="1"/>
            <a:r>
              <a:rPr lang="en-US" dirty="0"/>
              <a:t>Sample size</a:t>
            </a:r>
          </a:p>
          <a:p>
            <a:r>
              <a:rPr lang="en-US" dirty="0"/>
              <a:t>If the statistics from one or two groups are being reported, you may want to report these in the body of the text.</a:t>
            </a:r>
          </a:p>
          <a:p>
            <a:r>
              <a:rPr lang="en-US" dirty="0"/>
              <a:t>For more comparisons report statistics in a table.</a:t>
            </a:r>
          </a:p>
        </p:txBody>
      </p:sp>
    </p:spTree>
    <p:extLst>
      <p:ext uri="{BB962C8B-B14F-4D97-AF65-F5344CB8AC3E}">
        <p14:creationId xmlns:p14="http://schemas.microsoft.com/office/powerpoint/2010/main" val="49735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Tables for Interval Data</a:t>
            </a:r>
          </a:p>
        </p:txBody>
      </p:sp>
      <p:sp>
        <p:nvSpPr>
          <p:cNvPr id="99331" name="Text Box 4"/>
          <p:cNvSpPr txBox="1">
            <a:spLocks noChangeArrowheads="1"/>
          </p:cNvSpPr>
          <p:nvPr/>
        </p:nvSpPr>
        <p:spPr bwMode="auto">
          <a:xfrm>
            <a:off x="1155700" y="1543053"/>
            <a:ext cx="68961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Table 1</a:t>
            </a:r>
          </a:p>
          <a:p>
            <a:pPr>
              <a:spcBef>
                <a:spcPct val="50000"/>
              </a:spcBef>
            </a:pPr>
            <a:r>
              <a:rPr lang="en-US" i="1" dirty="0"/>
              <a:t>Mean Age and Standard Deviation of Middle School Students by Grade Level on the First Day of School</a:t>
            </a:r>
            <a:endParaRPr lang="en-US" sz="3200" dirty="0"/>
          </a:p>
        </p:txBody>
      </p:sp>
      <p:sp>
        <p:nvSpPr>
          <p:cNvPr id="99332" name="Text Box 6"/>
          <p:cNvSpPr txBox="1">
            <a:spLocks noChangeArrowheads="1"/>
          </p:cNvSpPr>
          <p:nvPr/>
        </p:nvSpPr>
        <p:spPr bwMode="auto">
          <a:xfrm>
            <a:off x="1104900" y="3355946"/>
            <a:ext cx="75057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Grade Level		 </a:t>
            </a:r>
            <a:r>
              <a:rPr lang="en-US" i="1" dirty="0"/>
              <a:t>N</a:t>
            </a:r>
            <a:r>
              <a:rPr lang="en-US" dirty="0"/>
              <a:t>			Mean		</a:t>
            </a:r>
            <a:r>
              <a:rPr lang="en-US" i="1" dirty="0"/>
              <a:t>SD</a:t>
            </a:r>
          </a:p>
          <a:p>
            <a:pPr>
              <a:spcBef>
                <a:spcPct val="50000"/>
              </a:spcBef>
            </a:pPr>
            <a:r>
              <a:rPr lang="en-US" dirty="0"/>
              <a:t>6th 				124		11.62		.67</a:t>
            </a:r>
          </a:p>
          <a:p>
            <a:pPr>
              <a:spcBef>
                <a:spcPct val="50000"/>
              </a:spcBef>
            </a:pPr>
            <a:r>
              <a:rPr lang="en-US" dirty="0"/>
              <a:t>7th 				119			12.75		.72</a:t>
            </a:r>
          </a:p>
          <a:p>
            <a:pPr>
              <a:spcBef>
                <a:spcPct val="50000"/>
              </a:spcBef>
            </a:pPr>
            <a:r>
              <a:rPr lang="en-US" dirty="0"/>
              <a:t>8th 				104		13.91		.93</a:t>
            </a:r>
            <a:endParaRPr lang="en-US" sz="3200" dirty="0"/>
          </a:p>
        </p:txBody>
      </p:sp>
      <p:sp>
        <p:nvSpPr>
          <p:cNvPr id="99333" name="Line 7"/>
          <p:cNvSpPr>
            <a:spLocks noChangeShapeType="1"/>
          </p:cNvSpPr>
          <p:nvPr/>
        </p:nvSpPr>
        <p:spPr bwMode="auto">
          <a:xfrm>
            <a:off x="1079500" y="3229818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99334" name="Line 8"/>
          <p:cNvSpPr>
            <a:spLocks noChangeShapeType="1"/>
          </p:cNvSpPr>
          <p:nvPr/>
        </p:nvSpPr>
        <p:spPr bwMode="auto">
          <a:xfrm>
            <a:off x="1079500" y="5543547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99335" name="Line 9"/>
          <p:cNvSpPr>
            <a:spLocks noChangeShapeType="1"/>
          </p:cNvSpPr>
          <p:nvPr/>
        </p:nvSpPr>
        <p:spPr bwMode="auto">
          <a:xfrm>
            <a:off x="1079500" y="3882049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291480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Computing </a:t>
            </a:r>
            <a:r>
              <a:rPr lang="en-US"/>
              <a:t>Descriptive Statistics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0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4323" y="274638"/>
            <a:ext cx="8229600" cy="1143000"/>
          </a:xfrm>
        </p:spPr>
        <p:txBody>
          <a:bodyPr/>
          <a:lstStyle/>
          <a:p>
            <a:r>
              <a:rPr lang="en-US"/>
              <a:t>Populations and Samples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38200" y="1771650"/>
            <a:ext cx="4524375" cy="45243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19311" y="2047875"/>
            <a:ext cx="19621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Population</a:t>
            </a:r>
            <a:br>
              <a:rPr lang="en-US" sz="2400" dirty="0"/>
            </a:br>
            <a:r>
              <a:rPr lang="en-US" sz="2400" dirty="0"/>
              <a:t>(everybody)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62573" y="1809750"/>
            <a:ext cx="309562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Parameters: summarizing the characteristics of individuals in the </a:t>
            </a:r>
            <a:r>
              <a:rPr lang="en-US" dirty="0">
                <a:solidFill>
                  <a:srgbClr val="FF0000"/>
                </a:solidFill>
              </a:rPr>
              <a:t>population</a:t>
            </a:r>
          </a:p>
        </p:txBody>
      </p:sp>
      <p:sp>
        <p:nvSpPr>
          <p:cNvPr id="8" name="Oval 7"/>
          <p:cNvSpPr/>
          <p:nvPr/>
        </p:nvSpPr>
        <p:spPr>
          <a:xfrm>
            <a:off x="2724150" y="4033837"/>
            <a:ext cx="1504950" cy="150495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47950" y="4218116"/>
            <a:ext cx="1657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Sample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48298" y="4615457"/>
            <a:ext cx="3095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Statistics: summarizing the characteristics of individuals in the </a:t>
            </a:r>
            <a:r>
              <a:rPr lang="en-US" dirty="0">
                <a:solidFill>
                  <a:srgbClr val="FF0000"/>
                </a:solidFill>
              </a:rPr>
              <a:t>sample</a:t>
            </a:r>
          </a:p>
        </p:txBody>
      </p:sp>
    </p:spTree>
    <p:extLst>
      <p:ext uri="{BB962C8B-B14F-4D97-AF65-F5344CB8AC3E}">
        <p14:creationId xmlns:p14="http://schemas.microsoft.com/office/powerpoint/2010/main" val="2063061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remember?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Relationship of population, sample, parameter, and statistic</a:t>
            </a:r>
          </a:p>
          <a:p>
            <a:r>
              <a:rPr lang="en-US" dirty="0"/>
              <a:t>Measures of central tendency</a:t>
            </a:r>
          </a:p>
          <a:p>
            <a:pPr lvl="1"/>
            <a:r>
              <a:rPr lang="en-US" dirty="0"/>
              <a:t>Mean, median, mode</a:t>
            </a:r>
          </a:p>
          <a:p>
            <a:r>
              <a:rPr lang="en-US" dirty="0"/>
              <a:t>Variable types</a:t>
            </a:r>
          </a:p>
          <a:p>
            <a:pPr lvl="1"/>
            <a:r>
              <a:rPr lang="en-US" dirty="0"/>
              <a:t>Nominal, ordinal, interval (ratio)</a:t>
            </a:r>
          </a:p>
          <a:p>
            <a:r>
              <a:rPr lang="en-US" dirty="0"/>
              <a:t>Measures of variability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IQV</a:t>
            </a:r>
            <a:r>
              <a:rPr lang="en-US" dirty="0"/>
              <a:t>, inter-quartile range, standard deviation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/>
          <a:lstStyle/>
          <a:p>
            <a:r>
              <a:rPr lang="en-US" dirty="0"/>
              <a:t>Populations and Samples</a:t>
            </a:r>
          </a:p>
        </p:txBody>
      </p:sp>
      <p:sp>
        <p:nvSpPr>
          <p:cNvPr id="5" name="Oval 4"/>
          <p:cNvSpPr/>
          <p:nvPr/>
        </p:nvSpPr>
        <p:spPr>
          <a:xfrm>
            <a:off x="838200" y="1771650"/>
            <a:ext cx="4524375" cy="45243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19311" y="2047875"/>
            <a:ext cx="19621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Population</a:t>
            </a:r>
            <a:br>
              <a:rPr lang="en-US" sz="2400" dirty="0"/>
            </a:br>
            <a:r>
              <a:rPr lang="en-US" sz="2400" dirty="0"/>
              <a:t>(everybody)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24512" y="1515418"/>
            <a:ext cx="3095625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If we know everyone in the population then there is no need to guess at the summaries of the characteristics.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Since samples are used to develop estimates of the parameters, sometimes the statistics need to be adjusted to improve the estimates.</a:t>
            </a:r>
          </a:p>
        </p:txBody>
      </p:sp>
      <p:sp>
        <p:nvSpPr>
          <p:cNvPr id="8" name="Oval 7"/>
          <p:cNvSpPr/>
          <p:nvPr/>
        </p:nvSpPr>
        <p:spPr>
          <a:xfrm>
            <a:off x="2724150" y="4033837"/>
            <a:ext cx="1504950" cy="150495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47950" y="4218116"/>
            <a:ext cx="1657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47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Computing Standard Deviation of a Population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875506" y="3418141"/>
            <a:ext cx="7431088" cy="23622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X = mean</a:t>
            </a:r>
          </a:p>
          <a:p>
            <a:pPr eaLnBrk="1" hangingPunct="1"/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n = number of scores</a:t>
            </a:r>
          </a:p>
          <a:p>
            <a:pPr eaLnBrk="1" hangingPunct="1"/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∑ = sum (in this case, the sum of the differences of each score from the mean, squared)</a:t>
            </a:r>
          </a:p>
          <a:p>
            <a:pPr eaLnBrk="1" hangingPunct="1"/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The square root of the sum of squared differences divided by the group size.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1781175" y="2270125"/>
            <a:ext cx="279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Standard Deviation =</a:t>
            </a:r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>
            <a:off x="1320800" y="34004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4575175" y="1582950"/>
          <a:ext cx="3013215" cy="1660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5486400" imgH="3238500" progId="Word.Document.12">
                  <p:embed/>
                </p:oleObj>
              </mc:Choice>
              <mc:Fallback>
                <p:oleObj name="Document" r:id="rId4" imgW="5486400" imgH="3238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5175" y="1582950"/>
                        <a:ext cx="3013215" cy="1660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6081782" y="2717800"/>
            <a:ext cx="833368" cy="40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4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Computing Standard Deviation of a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0"/>
                <a:cs typeface="ＭＳ Ｐゴシック" charset="0"/>
              </a:rPr>
              <a:t>Sample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875506" y="3418141"/>
            <a:ext cx="7431088" cy="23622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X = mean</a:t>
            </a:r>
          </a:p>
          <a:p>
            <a:pPr eaLnBrk="1" hangingPunct="1"/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n = number of scores</a:t>
            </a:r>
          </a:p>
          <a:p>
            <a:pPr eaLnBrk="1" hangingPunct="1"/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∑ = sum (in this case, the sum of the differences of each score from the mean, squared)</a:t>
            </a:r>
          </a:p>
          <a:p>
            <a:pPr eaLnBrk="1" hangingPunct="1"/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The square root of the sum of squared differences divided by the </a:t>
            </a:r>
            <a:r>
              <a:rPr lang="en-US" sz="2800" dirty="0">
                <a:solidFill>
                  <a:srgbClr val="FF0000"/>
                </a:solidFill>
                <a:latin typeface="Times" charset="0"/>
                <a:ea typeface="ＭＳ Ｐゴシック" charset="0"/>
                <a:cs typeface="ＭＳ Ｐゴシック" charset="0"/>
              </a:rPr>
              <a:t>degrees of freedom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1781175" y="2270125"/>
            <a:ext cx="279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Standard Deviation =</a:t>
            </a:r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>
            <a:off x="1320800" y="34004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4575175" y="1582950"/>
          <a:ext cx="3013215" cy="1660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Document" r:id="rId4" imgW="5486400" imgH="3238500" progId="Word.Document.12">
                  <p:embed/>
                </p:oleObj>
              </mc:Choice>
              <mc:Fallback>
                <p:oleObj name="Document" r:id="rId4" imgW="5486400" imgH="3238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5175" y="1582950"/>
                        <a:ext cx="3013215" cy="1660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/>
          <p:cNvSpPr/>
          <p:nvPr/>
        </p:nvSpPr>
        <p:spPr>
          <a:xfrm>
            <a:off x="5534025" y="2514600"/>
            <a:ext cx="1524000" cy="8667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277100" y="2735044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Degrees of freedom </a:t>
            </a:r>
            <a:r>
              <a:rPr lang="en-US" i="1" dirty="0" err="1">
                <a:solidFill>
                  <a:srgbClr val="FF0000"/>
                </a:solidFill>
              </a:rPr>
              <a:t>df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43375" y="6099156"/>
            <a:ext cx="4743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Adjusted population estimator</a:t>
            </a:r>
          </a:p>
        </p:txBody>
      </p:sp>
      <p:sp>
        <p:nvSpPr>
          <p:cNvPr id="6" name="Freeform 5"/>
          <p:cNvSpPr/>
          <p:nvPr/>
        </p:nvSpPr>
        <p:spPr>
          <a:xfrm>
            <a:off x="6257925" y="3181350"/>
            <a:ext cx="2505583" cy="3114675"/>
          </a:xfrm>
          <a:custGeom>
            <a:avLst/>
            <a:gdLst>
              <a:gd name="connsiteX0" fmla="*/ 1333500 w 2505583"/>
              <a:gd name="connsiteY0" fmla="*/ 3114675 h 3114675"/>
              <a:gd name="connsiteX1" fmla="*/ 2352675 w 2505583"/>
              <a:gd name="connsiteY1" fmla="*/ 2066925 h 3114675"/>
              <a:gd name="connsiteX2" fmla="*/ 2305050 w 2505583"/>
              <a:gd name="connsiteY2" fmla="*/ 561975 h 3114675"/>
              <a:gd name="connsiteX3" fmla="*/ 504825 w 2505583"/>
              <a:gd name="connsiteY3" fmla="*/ 628650 h 3114675"/>
              <a:gd name="connsiteX4" fmla="*/ 0 w 2505583"/>
              <a:gd name="connsiteY4" fmla="*/ 0 h 311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5583" h="3114675">
                <a:moveTo>
                  <a:pt x="1333500" y="3114675"/>
                </a:moveTo>
                <a:cubicBezTo>
                  <a:pt x="1762125" y="2803525"/>
                  <a:pt x="2190750" y="2492375"/>
                  <a:pt x="2352675" y="2066925"/>
                </a:cubicBezTo>
                <a:cubicBezTo>
                  <a:pt x="2514600" y="1641475"/>
                  <a:pt x="2613025" y="801687"/>
                  <a:pt x="2305050" y="561975"/>
                </a:cubicBezTo>
                <a:cubicBezTo>
                  <a:pt x="1997075" y="322263"/>
                  <a:pt x="889000" y="722312"/>
                  <a:pt x="504825" y="628650"/>
                </a:cubicBezTo>
                <a:cubicBezTo>
                  <a:pt x="120650" y="534988"/>
                  <a:pt x="0" y="0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6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71" y="1600200"/>
            <a:ext cx="8698334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population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represents all of the individuals in a group to which you wish to generalize.</a:t>
            </a:r>
          </a:p>
          <a:p>
            <a:r>
              <a:rPr lang="en-US" dirty="0"/>
              <a:t>Since we can not know everyone in a population we study </a:t>
            </a:r>
            <a:r>
              <a:rPr lang="en-US" i="1" dirty="0">
                <a:solidFill>
                  <a:srgbClr val="FF0000"/>
                </a:solidFill>
              </a:rPr>
              <a:t>samples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intended to represent the population.</a:t>
            </a:r>
          </a:p>
          <a:p>
            <a:r>
              <a:rPr lang="en-US" dirty="0"/>
              <a:t>Summaries of the measures of the characteristics of individuals in the population are called </a:t>
            </a:r>
            <a:r>
              <a:rPr lang="en-US" i="1" dirty="0">
                <a:solidFill>
                  <a:srgbClr val="FF0000"/>
                </a:solidFill>
              </a:rPr>
              <a:t>parameters</a:t>
            </a:r>
            <a:r>
              <a:rPr lang="en-US" dirty="0"/>
              <a:t>.</a:t>
            </a:r>
          </a:p>
          <a:p>
            <a:r>
              <a:rPr lang="en-US" dirty="0"/>
              <a:t>Summaries of the measures of the characteristics of individuals in the sample are called </a:t>
            </a:r>
            <a:r>
              <a:rPr lang="en-US" i="1" dirty="0">
                <a:solidFill>
                  <a:srgbClr val="FF0000"/>
                </a:solidFill>
              </a:rPr>
              <a:t>statistics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37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/>
          <a:lstStyle/>
          <a:p>
            <a:r>
              <a:rPr lang="en-US" dirty="0"/>
              <a:t>Populations and Samples</a:t>
            </a:r>
          </a:p>
        </p:txBody>
      </p:sp>
      <p:sp>
        <p:nvSpPr>
          <p:cNvPr id="5" name="Oval 4"/>
          <p:cNvSpPr/>
          <p:nvPr/>
        </p:nvSpPr>
        <p:spPr>
          <a:xfrm>
            <a:off x="838200" y="1771650"/>
            <a:ext cx="4524375" cy="45243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19311" y="2047875"/>
            <a:ext cx="19621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Population</a:t>
            </a:r>
            <a:br>
              <a:rPr lang="en-US" sz="2400" dirty="0"/>
            </a:br>
            <a:r>
              <a:rPr lang="en-US" sz="2400" dirty="0"/>
              <a:t>(everybody)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62573" y="1417638"/>
            <a:ext cx="3095625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If we know everyone in the population then there is no need to guess at the summaries of </a:t>
            </a:r>
            <a:r>
              <a:rPr lang="en-US"/>
              <a:t>the characteristics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24150" y="4033837"/>
            <a:ext cx="1504950" cy="150495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47950" y="4218116"/>
            <a:ext cx="1657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Sample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38775" y="3956506"/>
            <a:ext cx="30956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 samples are a subset of the population, sample summaries are used as a best guess </a:t>
            </a:r>
            <a:r>
              <a:rPr lang="en-US" dirty="0">
                <a:solidFill>
                  <a:srgbClr val="FF0000"/>
                </a:solidFill>
              </a:rPr>
              <a:t>(estimate)</a:t>
            </a:r>
            <a:r>
              <a:rPr lang="en-US" dirty="0"/>
              <a:t> of the summaries of the population characteristics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57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and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Summaries of the measures of characteristics of individuals in a group</a:t>
            </a:r>
          </a:p>
          <a:p>
            <a:r>
              <a:rPr lang="en-US" dirty="0"/>
              <a:t>Measures of Central Tendency</a:t>
            </a:r>
          </a:p>
          <a:p>
            <a:pPr lvl="1"/>
            <a:r>
              <a:rPr lang="en-US" dirty="0"/>
              <a:t>The way in which data clusters around a central point</a:t>
            </a:r>
          </a:p>
          <a:p>
            <a:r>
              <a:rPr lang="en-US" dirty="0"/>
              <a:t>Measures of Variability</a:t>
            </a:r>
          </a:p>
          <a:p>
            <a:pPr lvl="1"/>
            <a:r>
              <a:rPr lang="en-US" dirty="0"/>
              <a:t>The degree to which data are spread away from the measure of central tendency</a:t>
            </a:r>
          </a:p>
        </p:txBody>
      </p:sp>
    </p:spTree>
    <p:extLst>
      <p:ext uri="{BB962C8B-B14F-4D97-AF65-F5344CB8AC3E}">
        <p14:creationId xmlns:p14="http://schemas.microsoft.com/office/powerpoint/2010/main" val="30468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chemeClr val="bg1">
                    <a:lumMod val="65000"/>
                  </a:schemeClr>
                </a:solidFill>
              </a:rPr>
              <a:t>You first learned this in middle school: </a:t>
            </a:r>
            <a:br>
              <a:rPr lang="en-US" sz="4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4000" dirty="0"/>
              <a:t>Measures of Central Tendency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660400" y="22225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Mode—the response that occurs most frequently</a:t>
            </a:r>
          </a:p>
          <a:p>
            <a:pPr eaLnBrk="1" hangingPunct="1"/>
            <a:r>
              <a:rPr lang="en-US" dirty="0"/>
              <a:t>Median—the point where half of the scores are above and half below</a:t>
            </a:r>
          </a:p>
          <a:p>
            <a:pPr eaLnBrk="1" hangingPunct="1"/>
            <a:r>
              <a:rPr lang="en-US" dirty="0"/>
              <a:t>Mean—average</a:t>
            </a:r>
          </a:p>
        </p:txBody>
      </p:sp>
    </p:spTree>
    <p:extLst>
      <p:ext uri="{BB962C8B-B14F-4D97-AF65-F5344CB8AC3E}">
        <p14:creationId xmlns:p14="http://schemas.microsoft.com/office/powerpoint/2010/main" val="1316979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Data on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296275" cy="19431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Imagine a series of containers and your job is to take each piece of information and place it in one and only one appropriate container.</a:t>
            </a:r>
          </a:p>
          <a:p>
            <a:r>
              <a:rPr lang="en-US" dirty="0"/>
              <a:t>There are 3 ways to do this.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50" y="4746625"/>
            <a:ext cx="1301750" cy="1301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610" y="4746625"/>
            <a:ext cx="1301750" cy="1301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970" y="4746625"/>
            <a:ext cx="1301750" cy="1301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330" y="4746625"/>
            <a:ext cx="1301750" cy="1301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690" y="4746625"/>
            <a:ext cx="1301750" cy="1301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050" y="4746625"/>
            <a:ext cx="1301750" cy="130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82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96275" cy="25526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containers have no logical order. The order of the containers conveys no information.</a:t>
            </a:r>
          </a:p>
          <a:p>
            <a:r>
              <a:rPr lang="en-US" dirty="0"/>
              <a:t>Allows comparison of group size. Which container has the most in it?</a:t>
            </a:r>
          </a:p>
          <a:p>
            <a:r>
              <a:rPr lang="en-US" dirty="0"/>
              <a:t>Mode is the only measure of central tendency that can be used.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50" y="4746625"/>
            <a:ext cx="1301750" cy="1301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610" y="4746625"/>
            <a:ext cx="1301750" cy="1301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970" y="4746625"/>
            <a:ext cx="1301750" cy="1301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330" y="4746625"/>
            <a:ext cx="1301750" cy="1301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690" y="4746625"/>
            <a:ext cx="1301750" cy="1301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050" y="4746625"/>
            <a:ext cx="1301750" cy="13017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3250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Orange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0565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Brown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57880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Green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35195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Red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12510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89825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Blue</a:t>
            </a:r>
          </a:p>
        </p:txBody>
      </p:sp>
    </p:spTree>
    <p:extLst>
      <p:ext uri="{BB962C8B-B14F-4D97-AF65-F5344CB8AC3E}">
        <p14:creationId xmlns:p14="http://schemas.microsoft.com/office/powerpoint/2010/main" val="1713713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96275" cy="2924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containers have a logical order. The order of the containers conveys information.</a:t>
            </a:r>
          </a:p>
          <a:p>
            <a:r>
              <a:rPr lang="en-US" dirty="0"/>
              <a:t>Although the containers are in order the distance between the contains may not be equal.</a:t>
            </a:r>
          </a:p>
          <a:p>
            <a:r>
              <a:rPr lang="en-US" dirty="0"/>
              <a:t>Median is the measure of central tendency that conveys the most information. Mode can be used also.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50" y="4746625"/>
            <a:ext cx="1301750" cy="1301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304" y="4746625"/>
            <a:ext cx="1301750" cy="1301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970" y="4746625"/>
            <a:ext cx="1301750" cy="1301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653" y="4746625"/>
            <a:ext cx="1301750" cy="1301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690" y="4746625"/>
            <a:ext cx="1301750" cy="1301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269" y="4746625"/>
            <a:ext cx="1301750" cy="13017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3250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Rarely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51259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Seldom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91205" y="6134100"/>
            <a:ext cx="1377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Occasionally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21518" y="6134100"/>
            <a:ext cx="1196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Half the Time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12510" y="6134100"/>
            <a:ext cx="119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Usually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42044" y="6134100"/>
            <a:ext cx="1196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Almost Always</a:t>
            </a:r>
          </a:p>
        </p:txBody>
      </p:sp>
    </p:spTree>
    <p:extLst>
      <p:ext uri="{BB962C8B-B14F-4D97-AF65-F5344CB8AC3E}">
        <p14:creationId xmlns:p14="http://schemas.microsoft.com/office/powerpoint/2010/main" val="1606888306"/>
      </p:ext>
    </p:extLst>
  </p:cSld>
  <p:clrMapOvr>
    <a:masterClrMapping/>
  </p:clrMapOvr>
</p:sld>
</file>

<file path=ppt/theme/theme1.xml><?xml version="1.0" encoding="utf-8"?>
<a:theme xmlns:a="http://schemas.openxmlformats.org/drawingml/2006/main" name="JBC Gener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JBC Gener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JBC General.thmx</Template>
  <TotalTime>1834</TotalTime>
  <Words>1010</Words>
  <Application>Microsoft Macintosh PowerPoint</Application>
  <PresentationFormat>On-screen Show (4:3)</PresentationFormat>
  <Paragraphs>134</Paragraphs>
  <Slides>23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ＭＳ Ｐゴシック</vt:lpstr>
      <vt:lpstr>Arial</vt:lpstr>
      <vt:lpstr>Calibri</vt:lpstr>
      <vt:lpstr>Times</vt:lpstr>
      <vt:lpstr>JBC General</vt:lpstr>
      <vt:lpstr>Custom Design</vt:lpstr>
      <vt:lpstr>1_JBC General</vt:lpstr>
      <vt:lpstr>1_Custom Design</vt:lpstr>
      <vt:lpstr>Document</vt:lpstr>
      <vt:lpstr>Using Descriptive Statistics</vt:lpstr>
      <vt:lpstr>Populations and Samples</vt:lpstr>
      <vt:lpstr>Definitions</vt:lpstr>
      <vt:lpstr>Populations and Samples</vt:lpstr>
      <vt:lpstr>Parameters and Statistics</vt:lpstr>
      <vt:lpstr>You first learned this in middle school:  Measures of Central Tendency</vt:lpstr>
      <vt:lpstr>Sorting Data on Characteristics</vt:lpstr>
      <vt:lpstr>Nominal Variables</vt:lpstr>
      <vt:lpstr>Ordinal Variables</vt:lpstr>
      <vt:lpstr>Interval Variables</vt:lpstr>
      <vt:lpstr>A Special Case of Interval Scales Non-Ratio Scales</vt:lpstr>
      <vt:lpstr>Ratio Scales</vt:lpstr>
      <vt:lpstr>Measures of Variability (nominal)</vt:lpstr>
      <vt:lpstr>Measures of Variability (ordinal)</vt:lpstr>
      <vt:lpstr>Measures of Variability (interval)</vt:lpstr>
      <vt:lpstr>PowerPoint Presentation</vt:lpstr>
      <vt:lpstr>Reporting Descriptive Statistics</vt:lpstr>
      <vt:lpstr>Tables for Interval Data</vt:lpstr>
      <vt:lpstr>PowerPoint Presentation</vt:lpstr>
      <vt:lpstr>What to remember?</vt:lpstr>
      <vt:lpstr>Populations and Samples</vt:lpstr>
      <vt:lpstr>Computing Standard Deviation of a Population</vt:lpstr>
      <vt:lpstr>Computing Standard Deviation of a Sample</vt:lpstr>
    </vt:vector>
  </TitlesOfParts>
  <Manager/>
  <Company>University of Portland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Statistics</dc:title>
  <dc:subject/>
  <dc:creator>Jim Carroll</dc:creator>
  <cp:keywords/>
  <dc:description/>
  <cp:lastModifiedBy>James Carroll</cp:lastModifiedBy>
  <cp:revision>78</cp:revision>
  <dcterms:created xsi:type="dcterms:W3CDTF">2012-12-11T15:30:34Z</dcterms:created>
  <dcterms:modified xsi:type="dcterms:W3CDTF">2018-10-29T21:20:52Z</dcterms:modified>
  <cp:category/>
</cp:coreProperties>
</file>